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8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4" r:id="rId16"/>
    <p:sldId id="272" r:id="rId17"/>
    <p:sldId id="273" r:id="rId18"/>
    <p:sldId id="269" r:id="rId19"/>
    <p:sldId id="270" r:id="rId20"/>
    <p:sldId id="271" r:id="rId21"/>
    <p:sldId id="275" r:id="rId22"/>
    <p:sldId id="283" r:id="rId23"/>
    <p:sldId id="276" r:id="rId24"/>
    <p:sldId id="277" r:id="rId25"/>
    <p:sldId id="279" r:id="rId26"/>
    <p:sldId id="280" r:id="rId27"/>
    <p:sldId id="281" r:id="rId28"/>
    <p:sldId id="27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56" autoAdjust="0"/>
    <p:restoredTop sz="94660"/>
  </p:normalViewPr>
  <p:slideViewPr>
    <p:cSldViewPr snapToGrid="0">
      <p:cViewPr>
        <p:scale>
          <a:sx n="80" d="100"/>
          <a:sy n="80" d="100"/>
        </p:scale>
        <p:origin x="773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media1.mk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928665-9C47-42F1-9869-885BF554BC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16588" y="3047999"/>
            <a:ext cx="3475412" cy="2971801"/>
          </a:xfrm>
        </p:spPr>
        <p:txBody>
          <a:bodyPr>
            <a:normAutofit/>
          </a:bodyPr>
          <a:lstStyle/>
          <a:p>
            <a:r>
              <a:rPr lang="ru-RU" sz="1800" b="1" dirty="0"/>
              <a:t>Выполнил</a:t>
            </a:r>
            <a:r>
              <a:rPr lang="en-US" sz="1800" b="1" dirty="0"/>
              <a:t>:</a:t>
            </a:r>
            <a:r>
              <a:rPr lang="ru-RU" sz="1800" b="1" dirty="0"/>
              <a:t> </a:t>
            </a:r>
            <a:br>
              <a:rPr lang="ru-RU" sz="1800" b="1" dirty="0"/>
            </a:br>
            <a:r>
              <a:rPr lang="ru-RU" sz="1800" b="1" dirty="0" err="1"/>
              <a:t>Солихов</a:t>
            </a:r>
            <a:r>
              <a:rPr lang="ru-RU" sz="1800" b="1" dirty="0"/>
              <a:t> </a:t>
            </a:r>
            <a:r>
              <a:rPr lang="ru-RU" sz="1800" b="1" dirty="0" err="1"/>
              <a:t>Эхром</a:t>
            </a:r>
            <a:r>
              <a:rPr lang="ru-RU" sz="1800" b="1" dirty="0"/>
              <a:t> </a:t>
            </a:r>
            <a:r>
              <a:rPr lang="ru-RU" sz="1800" b="1" dirty="0" err="1"/>
              <a:t>толибович</a:t>
            </a:r>
            <a:br>
              <a:rPr lang="ru-RU" sz="1800" b="1" dirty="0"/>
            </a:br>
            <a:r>
              <a:rPr lang="ru-RU" sz="1800" b="1" dirty="0"/>
              <a:t>Стажер отдела разработки информационных систем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60058DC-B3A6-41FB-9FFC-1682D786079F}"/>
              </a:ext>
            </a:extLst>
          </p:cNvPr>
          <p:cNvSpPr txBox="1">
            <a:spLocks/>
          </p:cNvSpPr>
          <p:nvPr/>
        </p:nvSpPr>
        <p:spPr>
          <a:xfrm>
            <a:off x="2715760" y="1032933"/>
            <a:ext cx="8534401" cy="4782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1800" b="1" dirty="0"/>
              <a:t>Презентация по выполнению задач</a:t>
            </a:r>
          </a:p>
        </p:txBody>
      </p:sp>
    </p:spTree>
    <p:extLst>
      <p:ext uri="{BB962C8B-B14F-4D97-AF65-F5344CB8AC3E}">
        <p14:creationId xmlns:p14="http://schemas.microsoft.com/office/powerpoint/2010/main" val="3327425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0116AB-2575-49EB-B672-7CF373FD6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3266" y="331694"/>
            <a:ext cx="10028612" cy="618565"/>
          </a:xfrm>
        </p:spPr>
        <p:txBody>
          <a:bodyPr>
            <a:normAutofit/>
          </a:bodyPr>
          <a:lstStyle/>
          <a:p>
            <a:r>
              <a:rPr lang="ru-RU" sz="1800" b="1" dirty="0"/>
              <a:t>Пример  баг-репорта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45A3749-69BE-4B51-92D5-D1A28F0EE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05" y="1129552"/>
            <a:ext cx="11949195" cy="565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74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F8A03D-73E8-4346-A14E-47A0826D4E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7117" y="215154"/>
            <a:ext cx="10119754" cy="1062317"/>
          </a:xfrm>
        </p:spPr>
        <p:txBody>
          <a:bodyPr>
            <a:noAutofit/>
          </a:bodyPr>
          <a:lstStyle/>
          <a:p>
            <a:r>
              <a:rPr lang="en-US" sz="1800" b="1" dirty="0"/>
              <a:t>4.</a:t>
            </a:r>
            <a:r>
              <a:rPr lang="ru-RU" sz="1800" b="1" dirty="0"/>
              <a:t>Изучение и описание бизнес процесса сервиса </a:t>
            </a:r>
            <a:r>
              <a:rPr lang="en-US" sz="1800" b="1" dirty="0"/>
              <a:t>“</a:t>
            </a:r>
            <a:r>
              <a:rPr lang="ru-RU" sz="1800" b="1" dirty="0"/>
              <a:t>Добровольного медицинского страхования</a:t>
            </a:r>
            <a:r>
              <a:rPr lang="en-US" sz="1800" b="1" dirty="0"/>
              <a:t>”</a:t>
            </a:r>
            <a:br>
              <a:rPr lang="en-US" sz="1800" b="1" dirty="0"/>
            </a:br>
            <a:r>
              <a:rPr lang="ru-RU" sz="1800" b="1" dirty="0"/>
              <a:t>Организационная структура отдела</a:t>
            </a:r>
            <a:r>
              <a:rPr lang="en-US" sz="1800" b="1" dirty="0"/>
              <a:t>:</a:t>
            </a:r>
            <a:endParaRPr lang="ru-RU" sz="1800" b="1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1821F83-BB75-415B-BBA7-16F640D83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151" y="1420906"/>
            <a:ext cx="3019214" cy="519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41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8C2CC6-4FDF-46C1-8206-AF679390E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007" y="261720"/>
            <a:ext cx="10181510" cy="999565"/>
          </a:xfrm>
        </p:spPr>
        <p:txBody>
          <a:bodyPr>
            <a:normAutofit/>
          </a:bodyPr>
          <a:lstStyle/>
          <a:p>
            <a:r>
              <a:rPr lang="ru-RU" sz="1800" b="1" dirty="0"/>
              <a:t>Изучение и описание бизнес процесса </a:t>
            </a:r>
            <a:r>
              <a:rPr lang="ru-RU" sz="1800" b="1" dirty="0" err="1"/>
              <a:t>процесса</a:t>
            </a:r>
            <a:r>
              <a:rPr lang="ru-RU" sz="1800" b="1" dirty="0"/>
              <a:t> сервиса </a:t>
            </a:r>
            <a:r>
              <a:rPr lang="en-US" sz="1800" b="1" dirty="0"/>
              <a:t>“</a:t>
            </a:r>
            <a:r>
              <a:rPr lang="ru-RU" sz="1800" b="1" dirty="0"/>
              <a:t>Добровольного медицинского страхования</a:t>
            </a:r>
            <a:r>
              <a:rPr lang="en-US" sz="1800" b="1" dirty="0"/>
              <a:t>”</a:t>
            </a:r>
            <a:br>
              <a:rPr lang="en-US" sz="1800" b="1" dirty="0"/>
            </a:br>
            <a:r>
              <a:rPr lang="ru-RU" sz="1800" b="1" dirty="0"/>
              <a:t>Бизнес-процесс </a:t>
            </a:r>
            <a:r>
              <a:rPr lang="ru-RU" sz="1800" b="1" i="0" u="none" strike="noStrike" baseline="0" dirty="0"/>
              <a:t>Взаимодействия клиента по </a:t>
            </a:r>
            <a:r>
              <a:rPr lang="en-US" sz="1800" b="1" i="0" u="none" strike="noStrike" baseline="0" dirty="0"/>
              <a:t>QR</a:t>
            </a:r>
            <a:r>
              <a:rPr lang="en-US" sz="1800" b="1" dirty="0"/>
              <a:t>:</a:t>
            </a:r>
            <a:endParaRPr lang="ru-RU" sz="1800" b="1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486FC7E-9621-4FBD-9195-B02C73BD8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399" y="1516829"/>
            <a:ext cx="10104120" cy="48996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49164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8C2CC6-4FDF-46C1-8206-AF679390E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5453" y="304801"/>
            <a:ext cx="6048282" cy="636494"/>
          </a:xfrm>
        </p:spPr>
        <p:txBody>
          <a:bodyPr>
            <a:noAutofit/>
          </a:bodyPr>
          <a:lstStyle/>
          <a:p>
            <a:br>
              <a:rPr lang="en-US" sz="1800" b="1" dirty="0"/>
            </a:br>
            <a:r>
              <a:rPr lang="ru-RU" sz="1800" b="1" dirty="0"/>
              <a:t>Бизнес-процесс </a:t>
            </a:r>
            <a:r>
              <a:rPr lang="ru-RU" sz="1800" b="1" dirty="0">
                <a:latin typeface="+mn-lt"/>
              </a:rPr>
              <a:t>о</a:t>
            </a:r>
            <a:r>
              <a:rPr lang="ru-RU" sz="1800" b="1" i="0" u="none" strike="noStrike" baseline="0" dirty="0"/>
              <a:t>бращение напрямую</a:t>
            </a:r>
            <a:r>
              <a:rPr lang="en-US" sz="1800" b="1" i="0" u="none" strike="noStrike" baseline="0" dirty="0"/>
              <a:t>,</a:t>
            </a:r>
            <a:r>
              <a:rPr lang="ru-RU" sz="1800" b="1" i="0" u="none" strike="noStrike" baseline="0" dirty="0"/>
              <a:t> если не обращался в ЛПУ-партнера</a:t>
            </a:r>
            <a:r>
              <a:rPr lang="en-US" sz="1800" b="1" dirty="0"/>
              <a:t>:</a:t>
            </a:r>
            <a:endParaRPr lang="ru-RU" sz="1800" b="1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1872456-79B4-402F-B158-A7BE04FA5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527" y="1084729"/>
            <a:ext cx="6586165" cy="57105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32829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8C2CC6-4FDF-46C1-8206-AF679390E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7755" y="170329"/>
            <a:ext cx="6048282" cy="580463"/>
          </a:xfrm>
        </p:spPr>
        <p:txBody>
          <a:bodyPr>
            <a:noAutofit/>
          </a:bodyPr>
          <a:lstStyle/>
          <a:p>
            <a:br>
              <a:rPr lang="en-US" sz="1800" b="1" dirty="0"/>
            </a:br>
            <a:r>
              <a:rPr lang="ru-RU" sz="1800" b="1" dirty="0"/>
              <a:t>Бизнес-процесс </a:t>
            </a:r>
            <a:r>
              <a:rPr lang="ru-RU" sz="1800" b="1" i="0" u="none" strike="noStrike" baseline="0" dirty="0"/>
              <a:t>Процесс взаимодействия  отдела сервиса ДМС и ЛПУ (групповые акты)</a:t>
            </a:r>
            <a:r>
              <a:rPr lang="en-US" sz="1800" b="1" dirty="0"/>
              <a:t>:</a:t>
            </a:r>
            <a:endParaRPr lang="ru-RU" sz="1800" b="1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BB6D06D-5F2D-40EC-BBB1-8082919D6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313" y="750792"/>
            <a:ext cx="5978769" cy="60412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75373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F8A03D-73E8-4346-A14E-47A0826D4E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6448" y="242048"/>
            <a:ext cx="6200681" cy="1062317"/>
          </a:xfrm>
        </p:spPr>
        <p:txBody>
          <a:bodyPr>
            <a:noAutofit/>
          </a:bodyPr>
          <a:lstStyle/>
          <a:p>
            <a:r>
              <a:rPr lang="en-US" sz="1800" b="1" dirty="0"/>
              <a:t>4.1.</a:t>
            </a:r>
            <a:r>
              <a:rPr lang="ru-RU" sz="1800" b="1" dirty="0"/>
              <a:t>Изучение и описание бизнес процесса Отдела по урегулированию претензий </a:t>
            </a:r>
            <a:br>
              <a:rPr lang="ru-RU" sz="1800" b="1" dirty="0"/>
            </a:br>
            <a:br>
              <a:rPr lang="en-US" sz="1800" b="1" dirty="0"/>
            </a:br>
            <a:r>
              <a:rPr lang="ru-RU" sz="1800" b="1" dirty="0"/>
              <a:t>Организационная структура отдела</a:t>
            </a:r>
            <a:r>
              <a:rPr lang="en-US" sz="1800" b="1" dirty="0"/>
              <a:t>:</a:t>
            </a:r>
            <a:endParaRPr lang="ru-RU" sz="18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3F7863-A034-4B50-958B-C8ACADA6C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293" y="1304365"/>
            <a:ext cx="2621280" cy="519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322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38789E-FCAF-4AA8-88B0-5B4D59B25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3149" y="516466"/>
            <a:ext cx="5411788" cy="381000"/>
          </a:xfrm>
        </p:spPr>
        <p:txBody>
          <a:bodyPr>
            <a:noAutofit/>
          </a:bodyPr>
          <a:lstStyle/>
          <a:p>
            <a:r>
              <a:rPr lang="ru-RU" sz="1800" b="1" dirty="0"/>
              <a:t>Блок-схема процесса согласования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0B60D4F-272C-41DF-8321-42C9DFA0B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" y="897466"/>
            <a:ext cx="10104120" cy="55223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52645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38789E-FCAF-4AA8-88B0-5B4D59B25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2113" y="620557"/>
            <a:ext cx="5411788" cy="381000"/>
          </a:xfrm>
        </p:spPr>
        <p:txBody>
          <a:bodyPr>
            <a:noAutofit/>
          </a:bodyPr>
          <a:lstStyle/>
          <a:p>
            <a:r>
              <a:rPr lang="ru-RU" sz="1800" b="1" dirty="0"/>
              <a:t>Блок-схема по взаимодействии клиента с отделом ОУП до получения оплаты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94E8E8-AF9C-4779-AACE-D65B0A273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466" y="1001557"/>
            <a:ext cx="6587067" cy="57219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41157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D5DF5E-C5BC-4E91-A916-9596AAA696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2269" y="759310"/>
            <a:ext cx="6013768" cy="342900"/>
          </a:xfrm>
        </p:spPr>
        <p:txBody>
          <a:bodyPr>
            <a:noAutofit/>
          </a:bodyPr>
          <a:lstStyle/>
          <a:p>
            <a:r>
              <a:rPr lang="en-US" sz="1800" b="1" dirty="0"/>
              <a:t>5.</a:t>
            </a:r>
            <a:r>
              <a:rPr lang="ru-RU" sz="1800" b="1" dirty="0"/>
              <a:t>Изучение </a:t>
            </a:r>
            <a:r>
              <a:rPr lang="en-US" sz="1800" b="1" dirty="0"/>
              <a:t>Jira/Confluence</a:t>
            </a:r>
            <a:endParaRPr lang="ru-RU" sz="1800" b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4B90928-05CF-43F9-91C0-B3C1599F0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4662" y="1206449"/>
            <a:ext cx="10553700" cy="4012353"/>
          </a:xfrm>
        </p:spPr>
        <p:txBody>
          <a:bodyPr>
            <a:noAutofit/>
          </a:bodyPr>
          <a:lstStyle/>
          <a:p>
            <a:r>
              <a:rPr lang="ru-RU" sz="1500" b="1" dirty="0">
                <a:solidFill>
                  <a:schemeClr val="tx1"/>
                </a:solidFill>
              </a:rPr>
              <a:t>Вход в систему Jira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Для работы с Jira заходим на сайт Jira по предоставленному логину и паролю. После успешного входа в систему попадаем на главную страницу.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Работа с баг-репортами в разделе AISWARE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Для создания баг-репортов необходимо перейти в раздел AISWARE.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Выбираем этот раздел в навигации.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Нажимаем на кнопку Create (Создать) для добавления нового баг-репорта.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Заполняем необходимые поля (описание проблемы, шаги воспроизведения, ожидаемый результат и фактический результат).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Нажимаем Save для сохранения задачи.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Работа с тестовой документацией в Confluence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Для создания или просмотра тестовой документации используем раздел Confluence.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Переходим в Confluence через верхнюю панель навигации.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Выбираем необходимое пространство (space), связанное с проектом, по которому хотим изучить тестовую документацию.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Открываем разделы документации, создаем новые страницы или редактируем существующие.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Документация может содержать тест-кейсы, инструкции, чек-листы и отчеты по тестированию.</a:t>
            </a:r>
          </a:p>
          <a:p>
            <a:endParaRPr lang="ru-RU" sz="15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304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D76534-CA49-4B8F-AFC8-3DAEE2BDE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4058" y="380153"/>
            <a:ext cx="7644448" cy="465668"/>
          </a:xfrm>
        </p:spPr>
        <p:txBody>
          <a:bodyPr>
            <a:normAutofit/>
          </a:bodyPr>
          <a:lstStyle/>
          <a:p>
            <a:r>
              <a:rPr lang="ru-RU" sz="1800" b="1" dirty="0"/>
              <a:t>Пример как создать баг-репорт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7F8750-1237-4558-A50E-3458F9579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028700"/>
            <a:ext cx="4518660" cy="26600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1F92647-94AC-46A1-A689-762DFDA59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3260" y="1028700"/>
            <a:ext cx="4518660" cy="266002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B475CEF-7708-47C6-B614-FD5CF0A09D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6670" y="3871599"/>
            <a:ext cx="4518660" cy="266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772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11D27-CF5F-42E7-A263-81BD42B56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565" y="98611"/>
            <a:ext cx="5931742" cy="484095"/>
          </a:xfrm>
        </p:spPr>
        <p:txBody>
          <a:bodyPr>
            <a:normAutofit/>
          </a:bodyPr>
          <a:lstStyle/>
          <a:p>
            <a:r>
              <a:rPr lang="ru-RU" sz="1800" b="1" i="0" dirty="0">
                <a:effectLst/>
              </a:rPr>
              <a:t>Задачи на период испытательного срока:</a:t>
            </a:r>
            <a:endParaRPr lang="ru-RU" sz="1800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DFB8B2-2594-4E7D-B7D4-7C0EA83E3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4471" y="762000"/>
            <a:ext cx="8534400" cy="6096000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1 Обучение по страхованию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Изучение документации по банковским и корпоративным продуктам.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2 Написание тест кейсов и проведение тестирования по ним: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Тестирование сайта bima.tj - все разделы.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Тестирование приложение BIMA - все разделы.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Тестирование </a:t>
            </a:r>
            <a:r>
              <a:rPr lang="ru-RU" sz="1500" b="1" i="0" dirty="0" err="1">
                <a:solidFill>
                  <a:schemeClr val="tx1"/>
                </a:solidFill>
                <a:effectLst/>
                <a:latin typeface="+mj-lt"/>
              </a:rPr>
              <a:t>билинговой</a:t>
            </a: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 системы ТИАС - добавление партнера, настройка партнера,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добавление менеджера партнеру и предоставление привилегий.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Выявление багов.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Заведение баг-репортов.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3 Изучение и описание бизнес-процессов бизнеса: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Банковское направление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Корпоративное направление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ВЗР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4 Изучение </a:t>
            </a:r>
            <a:r>
              <a:rPr lang="ru-RU" sz="1500" b="1" i="0" dirty="0" err="1">
                <a:solidFill>
                  <a:schemeClr val="tx1"/>
                </a:solidFill>
                <a:effectLst/>
                <a:latin typeface="+mj-lt"/>
              </a:rPr>
              <a:t>Jira</a:t>
            </a: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/</a:t>
            </a:r>
            <a:r>
              <a:rPr lang="ru-RU" sz="1500" b="1" i="0" dirty="0" err="1">
                <a:solidFill>
                  <a:schemeClr val="tx1"/>
                </a:solidFill>
                <a:effectLst/>
                <a:latin typeface="+mj-lt"/>
              </a:rPr>
              <a:t>Confluence</a:t>
            </a: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Пространство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Разделы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  <a:latin typeface="+mj-lt"/>
              </a:rPr>
              <a:t>- Работа с задачами, создание задач по доработкам.</a:t>
            </a:r>
          </a:p>
          <a:p>
            <a:pPr marL="0" indent="0">
              <a:buNone/>
            </a:pPr>
            <a:endParaRPr lang="ru-RU" sz="15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28170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D76534-CA49-4B8F-AFC8-3DAEE2BDE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7211" y="383788"/>
            <a:ext cx="7644448" cy="465668"/>
          </a:xfrm>
        </p:spPr>
        <p:txBody>
          <a:bodyPr>
            <a:normAutofit/>
          </a:bodyPr>
          <a:lstStyle/>
          <a:p>
            <a:r>
              <a:rPr lang="ru-RU" sz="1800" b="1" dirty="0"/>
              <a:t>Пример как посмотреть документацию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C020592-6C04-4BE9-AE2C-C109376DB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7" y="1028700"/>
            <a:ext cx="4518660" cy="266002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7E314DF-C52B-4153-BAC6-C17763311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994" y="1093254"/>
            <a:ext cx="4518660" cy="266002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8F63E53-652A-4ECB-85F3-07ED4DD186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2147" y="3817827"/>
            <a:ext cx="4518660" cy="266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562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438768-4AFD-458F-A35E-78C14F445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50619" y="663389"/>
            <a:ext cx="8333288" cy="347133"/>
          </a:xfrm>
        </p:spPr>
        <p:txBody>
          <a:bodyPr>
            <a:noAutofit/>
          </a:bodyPr>
          <a:lstStyle/>
          <a:p>
            <a:r>
              <a:rPr lang="en-US" sz="1800" b="1" dirty="0"/>
              <a:t>6.</a:t>
            </a:r>
            <a:r>
              <a:rPr lang="ru-RU" sz="1800" b="1" dirty="0"/>
              <a:t>Дополнительные задачи, выполненные в процессе работы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1EE9EB6D-603E-4393-A235-2B6FA3052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5435" y="1094291"/>
            <a:ext cx="10553700" cy="5601747"/>
          </a:xfrm>
        </p:spPr>
        <p:txBody>
          <a:bodyPr>
            <a:noAutofit/>
          </a:bodyPr>
          <a:lstStyle/>
          <a:p>
            <a:r>
              <a:rPr lang="ru-RU" sz="1500" b="1" dirty="0">
                <a:solidFill>
                  <a:schemeClr val="tx1"/>
                </a:solidFill>
              </a:rPr>
              <a:t>Помимо написания и выполнения тест-кейсов, были выполнены дополнительные задачи, направленные на улучшение процессов и автоматизации работы. </a:t>
            </a:r>
            <a:br>
              <a:rPr lang="en-US" sz="1500" b="1" dirty="0">
                <a:solidFill>
                  <a:schemeClr val="tx1"/>
                </a:solidFill>
              </a:rPr>
            </a:br>
            <a:endParaRPr lang="ru-RU" sz="1500" b="1" dirty="0">
              <a:solidFill>
                <a:schemeClr val="tx1"/>
              </a:solidFill>
            </a:endParaRPr>
          </a:p>
          <a:p>
            <a:r>
              <a:rPr lang="ru-RU" sz="1500" b="1" dirty="0">
                <a:solidFill>
                  <a:schemeClr val="tx1"/>
                </a:solidFill>
              </a:rPr>
              <a:t>Ниже приведены ключевые задачи: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1</a:t>
            </a:r>
            <a:r>
              <a:rPr lang="en-US" sz="1500" b="1" dirty="0">
                <a:solidFill>
                  <a:schemeClr val="tx1"/>
                </a:solidFill>
              </a:rPr>
              <a:t>. </a:t>
            </a:r>
            <a:r>
              <a:rPr lang="ru-RU" sz="1500" b="1" dirty="0">
                <a:solidFill>
                  <a:schemeClr val="tx1"/>
                </a:solidFill>
              </a:rPr>
              <a:t>Разработка макета формы и статусной модели для отделов в  ТИАСЕ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1.1. </a:t>
            </a:r>
            <a:r>
              <a:rPr lang="ru-RU" sz="1500" b="1" dirty="0">
                <a:solidFill>
                  <a:schemeClr val="tx1"/>
                </a:solidFill>
              </a:rPr>
              <a:t>Подготовил модель статусов для более эффективного управления процессами в системе ТИАС.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2</a:t>
            </a:r>
            <a:r>
              <a:rPr lang="en-US" sz="1500" b="1" dirty="0">
                <a:solidFill>
                  <a:schemeClr val="tx1"/>
                </a:solidFill>
              </a:rPr>
              <a:t>. </a:t>
            </a:r>
            <a:r>
              <a:rPr lang="ru-RU" sz="1500" b="1" dirty="0">
                <a:solidFill>
                  <a:schemeClr val="tx1"/>
                </a:solidFill>
              </a:rPr>
              <a:t>Разработка информационной системы переноса необходимых данных в </a:t>
            </a:r>
            <a:r>
              <a:rPr lang="ru-RU" sz="1500" b="1" dirty="0" err="1">
                <a:solidFill>
                  <a:schemeClr val="tx1"/>
                </a:solidFill>
              </a:rPr>
              <a:t>эксель</a:t>
            </a:r>
            <a:r>
              <a:rPr lang="en-US" sz="1500" b="1" dirty="0">
                <a:solidFill>
                  <a:schemeClr val="tx1"/>
                </a:solidFill>
              </a:rPr>
              <a:t>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2.1 </a:t>
            </a:r>
            <a:r>
              <a:rPr lang="ru-RU" sz="1500" b="1" dirty="0">
                <a:solidFill>
                  <a:schemeClr val="tx1"/>
                </a:solidFill>
              </a:rPr>
              <a:t>Система автоматизировано переносит необходимую информацию из PDF-документов в </a:t>
            </a:r>
            <a:r>
              <a:rPr lang="en-US" sz="1500" b="1" dirty="0">
                <a:solidFill>
                  <a:schemeClr val="tx1"/>
                </a:solidFill>
              </a:rPr>
              <a:t>Excel</a:t>
            </a:r>
            <a:r>
              <a:rPr lang="ru-RU" sz="1500" b="1" dirty="0">
                <a:solidFill>
                  <a:schemeClr val="tx1"/>
                </a:solidFill>
              </a:rPr>
              <a:t>, что позволяет сократить время на обработку данных и исключить ошибки при переносе вручную.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3. </a:t>
            </a:r>
            <a:r>
              <a:rPr lang="ru-RU" sz="1500" b="1" dirty="0">
                <a:solidFill>
                  <a:schemeClr val="tx1"/>
                </a:solidFill>
              </a:rPr>
              <a:t>Разработка автоматизированных тестов для сайта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3.1 </a:t>
            </a:r>
            <a:r>
              <a:rPr lang="ru-RU" sz="1500" b="1" dirty="0">
                <a:solidFill>
                  <a:schemeClr val="tx1"/>
                </a:solidFill>
              </a:rPr>
              <a:t>Созданы и внедрены автоматизированные тесты для минимизации ручного тестирования и ускорения процесса проверки функциональности сайта.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4. </a:t>
            </a:r>
            <a:r>
              <a:rPr lang="ru-RU" sz="1500" b="1" dirty="0">
                <a:solidFill>
                  <a:schemeClr val="tx1"/>
                </a:solidFill>
              </a:rPr>
              <a:t>Разработка автоматизированных тестов для мобильного приложения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4.1. </a:t>
            </a:r>
            <a:r>
              <a:rPr lang="ru-RU" sz="1500" b="1" dirty="0">
                <a:solidFill>
                  <a:schemeClr val="tx1"/>
                </a:solidFill>
              </a:rPr>
              <a:t>Разработаны автоматизированные тесты для мобильного приложения компании с целью уменьшения времени на тестирование и повышения качества проверок.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5. </a:t>
            </a:r>
            <a:r>
              <a:rPr lang="ru-RU" sz="1500" b="1" dirty="0">
                <a:solidFill>
                  <a:schemeClr val="tx1"/>
                </a:solidFill>
              </a:rPr>
              <a:t>Проведение аудита продуктов и документов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5.1. </a:t>
            </a:r>
            <a:r>
              <a:rPr lang="ru-RU" sz="1500" b="1" dirty="0">
                <a:solidFill>
                  <a:schemeClr val="tx1"/>
                </a:solidFill>
              </a:rPr>
              <a:t>Провели с коллегой аудит актуальных продуктов и связанных с ними документов, выявили и устранили несоответствия.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6. </a:t>
            </a:r>
            <a:r>
              <a:rPr lang="ru-RU" sz="1500" b="1" dirty="0">
                <a:solidFill>
                  <a:schemeClr val="tx1"/>
                </a:solidFill>
              </a:rPr>
              <a:t>Актуализировали с коллегами списка сотрудников в новом ТИАСЕ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6.1. </a:t>
            </a:r>
            <a:r>
              <a:rPr lang="ru-RU" sz="1500" b="1" dirty="0">
                <a:solidFill>
                  <a:schemeClr val="tx1"/>
                </a:solidFill>
              </a:rPr>
              <a:t>Обновили и актуализировали  список сотрудников в новой системе ТИАС, включая их статусы и роли.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7. </a:t>
            </a:r>
            <a:r>
              <a:rPr lang="ru-RU" sz="1500" b="1" dirty="0">
                <a:solidFill>
                  <a:schemeClr val="tx1"/>
                </a:solidFill>
              </a:rPr>
              <a:t>Анализ эквайринга и выявление ошибочного полиса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7.1. </a:t>
            </a:r>
            <a:r>
              <a:rPr lang="ru-RU" sz="1500" b="1" dirty="0">
                <a:solidFill>
                  <a:schemeClr val="tx1"/>
                </a:solidFill>
              </a:rPr>
              <a:t>Провели анализ эквайринговых операций и обнаружили один ошибочно оформленный полис, который был передан для исправления.</a:t>
            </a:r>
            <a:endParaRPr lang="en-US" sz="1500" b="1" dirty="0">
              <a:solidFill>
                <a:schemeClr val="tx1"/>
              </a:solidFill>
            </a:endParaRPr>
          </a:p>
          <a:p>
            <a:endParaRPr lang="ru-RU" sz="1500" b="1" dirty="0">
              <a:solidFill>
                <a:schemeClr val="tx1"/>
              </a:solidFill>
            </a:endParaRPr>
          </a:p>
          <a:p>
            <a:endParaRPr lang="ru-RU" sz="15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3515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E99FB5-DEF1-4A34-9EF0-086D6C6DE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4579" y="1079001"/>
            <a:ext cx="8534400" cy="4047564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</a:rPr>
              <a:t>Инструкции для пользователей системы Т</a:t>
            </a:r>
            <a:r>
              <a:rPr lang="ru-RU" sz="1500" b="1" dirty="0">
                <a:solidFill>
                  <a:schemeClr val="tx1"/>
                </a:solidFill>
              </a:rPr>
              <a:t>ИАС</a:t>
            </a:r>
            <a:r>
              <a:rPr lang="en-US" sz="1500" b="1" dirty="0">
                <a:solidFill>
                  <a:schemeClr val="tx1"/>
                </a:solidFill>
              </a:rPr>
              <a:t>.</a:t>
            </a:r>
            <a:endParaRPr lang="ru-RU" sz="1500" b="1" i="0" dirty="0">
              <a:solidFill>
                <a:schemeClr val="tx1"/>
              </a:solidFill>
              <a:effectLst/>
            </a:endParaRP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</a:rPr>
              <a:t>Я разработал инструкции для пользователей системы Т</a:t>
            </a:r>
            <a:r>
              <a:rPr lang="ru-RU" sz="1500" b="1" dirty="0">
                <a:solidFill>
                  <a:schemeClr val="tx1"/>
                </a:solidFill>
              </a:rPr>
              <a:t>ИАС</a:t>
            </a:r>
            <a:r>
              <a:rPr lang="ru-RU" sz="1500" b="1" i="0" dirty="0">
                <a:solidFill>
                  <a:schemeClr val="tx1"/>
                </a:solidFill>
                <a:effectLst/>
              </a:rPr>
              <a:t>, которые включают: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500" b="1" i="0" dirty="0">
                <a:solidFill>
                  <a:schemeClr val="tx1"/>
                </a:solidFill>
                <a:effectLst/>
              </a:rPr>
              <a:t>Подробные шаги по работе с системой для различных пользователей.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</a:rPr>
              <a:t>Описание бизнес-процессов отделов: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500" b="1" i="0" dirty="0">
                <a:solidFill>
                  <a:schemeClr val="tx1"/>
                </a:solidFill>
                <a:effectLst/>
              </a:rPr>
              <a:t>Отдел по работе с клиентами (ОПП).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500" b="1" i="0" dirty="0">
                <a:solidFill>
                  <a:schemeClr val="tx1"/>
                </a:solidFill>
                <a:effectLst/>
              </a:rPr>
              <a:t>Отдел контроля качества (ОКП).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500" b="1" i="0" dirty="0">
                <a:solidFill>
                  <a:schemeClr val="tx1"/>
                </a:solidFill>
                <a:effectLst/>
              </a:rPr>
              <a:t>Отдел разработки и внедрения (ОРФИ).</a:t>
            </a:r>
          </a:p>
          <a:p>
            <a:pPr marL="0" indent="0" algn="l">
              <a:buNone/>
            </a:pPr>
            <a:r>
              <a:rPr lang="ru-RU" sz="1500" b="1" i="0" dirty="0">
                <a:solidFill>
                  <a:schemeClr val="tx1"/>
                </a:solidFill>
                <a:effectLst/>
              </a:rPr>
              <a:t>Эти материалы помогут пользователям эффективно использовать систему и понять ключевые процессы в отделах.</a:t>
            </a:r>
            <a:br>
              <a:rPr lang="ru-RU" sz="1500" b="1" i="0" dirty="0">
                <a:solidFill>
                  <a:schemeClr val="tx1"/>
                </a:solidFill>
                <a:effectLst/>
              </a:rPr>
            </a:br>
            <a:r>
              <a:rPr lang="ru-RU" sz="1500" b="1" i="0" dirty="0">
                <a:solidFill>
                  <a:schemeClr val="tx1"/>
                </a:solidFill>
                <a:effectLst/>
              </a:rPr>
              <a:t>В данный момент я сосредоточен на совершенствовании калькуляции  продукта ECI-автострахования.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7397E1D-EAFF-4924-847E-63F8FEC751C0}"/>
              </a:ext>
            </a:extLst>
          </p:cNvPr>
          <p:cNvSpPr txBox="1">
            <a:spLocks/>
          </p:cNvSpPr>
          <p:nvPr/>
        </p:nvSpPr>
        <p:spPr>
          <a:xfrm>
            <a:off x="1364579" y="905435"/>
            <a:ext cx="8333288" cy="34713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/>
              <a:t>6.1.</a:t>
            </a:r>
            <a:r>
              <a:rPr lang="ru-RU" sz="1800" b="1" dirty="0"/>
              <a:t>Дополнительные задачи, выполненные в процессе работы</a:t>
            </a:r>
          </a:p>
        </p:txBody>
      </p:sp>
    </p:spTree>
    <p:extLst>
      <p:ext uri="{BB962C8B-B14F-4D97-AF65-F5344CB8AC3E}">
        <p14:creationId xmlns:p14="http://schemas.microsoft.com/office/powerpoint/2010/main" val="39515773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53B7DD-7E8B-412B-831E-7F7DB906C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4292" y="443255"/>
            <a:ext cx="2992967" cy="389467"/>
          </a:xfrm>
        </p:spPr>
        <p:txBody>
          <a:bodyPr>
            <a:normAutofit/>
          </a:bodyPr>
          <a:lstStyle/>
          <a:p>
            <a:r>
              <a:rPr lang="ru-RU" sz="1800" b="1" dirty="0"/>
              <a:t>Примеры </a:t>
            </a:r>
            <a:r>
              <a:rPr lang="ru-RU" sz="1800" b="1" dirty="0" err="1"/>
              <a:t>доп</a:t>
            </a:r>
            <a:r>
              <a:rPr lang="ru-RU" sz="1800" b="1" dirty="0"/>
              <a:t>-задач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E80982-BB6C-4314-92A6-C3FF743D0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12" y="1083733"/>
            <a:ext cx="11720576" cy="561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76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53B7DD-7E8B-412B-831E-7F7DB906C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2574" y="407395"/>
            <a:ext cx="2992967" cy="389467"/>
          </a:xfrm>
        </p:spPr>
        <p:txBody>
          <a:bodyPr>
            <a:normAutofit/>
          </a:bodyPr>
          <a:lstStyle/>
          <a:p>
            <a:r>
              <a:rPr lang="ru-RU" sz="1800" b="1" dirty="0"/>
              <a:t>Примеры </a:t>
            </a:r>
            <a:r>
              <a:rPr lang="ru-RU" sz="1800" b="1" dirty="0" err="1"/>
              <a:t>доп</a:t>
            </a:r>
            <a:r>
              <a:rPr lang="ru-RU" sz="1800" b="1" dirty="0"/>
              <a:t>-задач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D74D8B9-3EA6-4643-B2CD-EC8FBEA61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66" y="1083733"/>
            <a:ext cx="11641667" cy="546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064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53B7DD-7E8B-412B-831E-7F7DB906C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98432" y="497042"/>
            <a:ext cx="2992967" cy="389467"/>
          </a:xfrm>
        </p:spPr>
        <p:txBody>
          <a:bodyPr>
            <a:normAutofit/>
          </a:bodyPr>
          <a:lstStyle/>
          <a:p>
            <a:r>
              <a:rPr lang="ru-RU" sz="1800" b="1" dirty="0"/>
              <a:t>Примеры </a:t>
            </a:r>
            <a:r>
              <a:rPr lang="ru-RU" sz="1800" b="1" dirty="0" err="1"/>
              <a:t>доп</a:t>
            </a:r>
            <a:r>
              <a:rPr lang="ru-RU" sz="1800" b="1" dirty="0"/>
              <a:t>-задач</a:t>
            </a:r>
          </a:p>
        </p:txBody>
      </p:sp>
      <p:pic>
        <p:nvPicPr>
          <p:cNvPr id="3" name="2025-01-07 16-42-49">
            <a:hlinkClick r:id="" action="ppaction://media"/>
            <a:extLst>
              <a:ext uri="{FF2B5EF4-FFF2-40B4-BE49-F238E27FC236}">
                <a16:creationId xmlns:a16="http://schemas.microsoft.com/office/drawing/2014/main" id="{11EC64A7-745E-4333-B8A1-C78B0E8B06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8116" y="1158346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290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53B7DD-7E8B-412B-831E-7F7DB906C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98433" y="550334"/>
            <a:ext cx="2992967" cy="389467"/>
          </a:xfrm>
        </p:spPr>
        <p:txBody>
          <a:bodyPr>
            <a:normAutofit/>
          </a:bodyPr>
          <a:lstStyle/>
          <a:p>
            <a:r>
              <a:rPr lang="ru-RU" sz="1800" b="1" dirty="0"/>
              <a:t>Примеры </a:t>
            </a:r>
            <a:r>
              <a:rPr lang="ru-RU" sz="1800" b="1" dirty="0" err="1"/>
              <a:t>доп</a:t>
            </a:r>
            <a:r>
              <a:rPr lang="ru-RU" sz="1800" b="1" dirty="0"/>
              <a:t>-задач</a:t>
            </a:r>
          </a:p>
        </p:txBody>
      </p:sp>
      <p:pic>
        <p:nvPicPr>
          <p:cNvPr id="4" name="test_run">
            <a:hlinkClick r:id="" action="ppaction://media"/>
            <a:extLst>
              <a:ext uri="{FF2B5EF4-FFF2-40B4-BE49-F238E27FC236}">
                <a16:creationId xmlns:a16="http://schemas.microsoft.com/office/drawing/2014/main" id="{F2D2280E-F6EF-4295-8137-CC574B7E7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2333" y="1168399"/>
            <a:ext cx="3086100" cy="521493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7C8B47-D6BB-46FF-80B4-E12A85ACD8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8433" y="1168399"/>
            <a:ext cx="6244167" cy="513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447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D582C7-12C2-471E-9AD1-BAC0712EFE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5472" y="639386"/>
            <a:ext cx="6741055" cy="364067"/>
          </a:xfrm>
        </p:spPr>
        <p:txBody>
          <a:bodyPr>
            <a:noAutofit/>
          </a:bodyPr>
          <a:lstStyle/>
          <a:p>
            <a:r>
              <a:rPr lang="en-US" sz="1800" b="1" dirty="0"/>
              <a:t>7.</a:t>
            </a:r>
            <a:r>
              <a:rPr lang="ru-RU" sz="1800" b="1" dirty="0"/>
              <a:t>Предложения по развитию компании "Bima"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902E58E-9F26-4674-AD63-2FF96378201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638270" y="1102129"/>
            <a:ext cx="11334157" cy="5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Продвижение мобильного приложения</a:t>
            </a:r>
            <a:br>
              <a:rPr kumimoji="0" lang="ru-RU" altLang="ru-RU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ru-RU" altLang="ru-RU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Запуск рекламных акций и конкурсов для популяризации приложения среди клиентов.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Организация конкурсов для клиентов</a:t>
            </a:r>
            <a:br>
              <a:rPr kumimoji="0" lang="ru-RU" altLang="ru-RU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ru-RU" altLang="ru-RU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Проведение онлайн-акций с призами (бесплатные полисы, скидки) для привлечения новых пользователей.</a:t>
            </a:r>
            <a:br>
              <a:rPr kumimoji="0" lang="ru-RU" altLang="ru-RU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br>
              <a:rPr kumimoji="0" lang="ru-RU" altLang="ru-RU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lang="ru-RU" sz="1500" b="1" dirty="0">
                <a:solidFill>
                  <a:schemeClr val="tx1"/>
                </a:solidFill>
              </a:rPr>
              <a:t>Предложения по офису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Создание отдельного кабинета для IT-специалистов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Выделение отдельного рабочего пространства для IT-отдела для повышения продуктивности и концентрации сотрудников.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Проведение регулярных обучающих тренингов.</a:t>
            </a:r>
            <a:br>
              <a:rPr lang="ru-RU" sz="1500" b="1" dirty="0">
                <a:solidFill>
                  <a:schemeClr val="tx1"/>
                </a:solidFill>
              </a:rPr>
            </a:b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Масштабные задачи на год с KPI и дедлайнами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1</a:t>
            </a:r>
            <a:r>
              <a:rPr lang="en-US" sz="1500" b="1" dirty="0">
                <a:solidFill>
                  <a:schemeClr val="tx1"/>
                </a:solidFill>
              </a:rPr>
              <a:t>.</a:t>
            </a:r>
            <a:r>
              <a:rPr lang="ru-RU" sz="1500" b="1" dirty="0">
                <a:solidFill>
                  <a:schemeClr val="tx1"/>
                </a:solidFill>
              </a:rPr>
              <a:t>Анализ бизнес-процессов и написание тех-документации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KPI: Аудит всех отделов и разработка документации.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Дедлайн: До 31 августа 2025 года.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2.</a:t>
            </a:r>
            <a:r>
              <a:rPr lang="ru-RU" sz="1500" b="1" dirty="0">
                <a:solidFill>
                  <a:schemeClr val="tx1"/>
                </a:solidFill>
              </a:rPr>
              <a:t>Работа по улучшению ТИАС и выявление багов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KPI: Найти 50 багов и проконтролировать их исправление.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Дедлайн: До 31 декабря 2025 года.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3.</a:t>
            </a:r>
            <a:r>
              <a:rPr lang="ru-RU" sz="1500" b="1" dirty="0">
                <a:solidFill>
                  <a:schemeClr val="tx1"/>
                </a:solidFill>
              </a:rPr>
              <a:t>Разработка и внедрение автоматизированных тестов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KPI: Покрытие тестами 80% функциональности сайта и мобильного приложения.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Дедлайн: До 30 сентября 2025 года.</a:t>
            </a:r>
          </a:p>
          <a:p>
            <a:pPr>
              <a:buFont typeface="+mj-lt"/>
              <a:buAutoNum type="arabicPeriod"/>
            </a:pPr>
            <a:endParaRPr lang="ru-RU" sz="1500" b="1" dirty="0">
              <a:solidFill>
                <a:schemeClr val="tx1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u-RU" altLang="ru-RU" sz="15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434799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53B7DD-7E8B-412B-831E-7F7DB906C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4859" y="2969807"/>
            <a:ext cx="3802281" cy="389467"/>
          </a:xfrm>
        </p:spPr>
        <p:txBody>
          <a:bodyPr>
            <a:noAutofit/>
          </a:bodyPr>
          <a:lstStyle/>
          <a:p>
            <a:r>
              <a:rPr lang="ru-RU" sz="1800" b="1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653108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887990-EF04-4259-BD64-97BC4CC79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863600"/>
            <a:ext cx="8534401" cy="478200"/>
          </a:xfrm>
        </p:spPr>
        <p:txBody>
          <a:bodyPr>
            <a:normAutofit/>
          </a:bodyPr>
          <a:lstStyle/>
          <a:p>
            <a:r>
              <a:rPr lang="ru-RU" sz="1800" b="1" dirty="0"/>
              <a:t>1</a:t>
            </a:r>
            <a:r>
              <a:rPr lang="en-US" sz="1800" b="1" dirty="0"/>
              <a:t>.</a:t>
            </a:r>
            <a:r>
              <a:rPr lang="ru-RU" sz="1800" b="1" dirty="0"/>
              <a:t>Обучение по страхованию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891FCF-61CB-4DC0-99F7-3EEB8C4D2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8801" y="1467306"/>
            <a:ext cx="8534400" cy="4174400"/>
          </a:xfrm>
        </p:spPr>
        <p:txBody>
          <a:bodyPr>
            <a:normAutofit fontScale="85000" lnSpcReduction="10000"/>
          </a:bodyPr>
          <a:lstStyle/>
          <a:p>
            <a:r>
              <a:rPr lang="ru-RU" b="1" dirty="0">
                <a:solidFill>
                  <a:schemeClr val="tx1"/>
                </a:solidFill>
              </a:rPr>
              <a:t>На занятиях я узнал о структуре компании «BIMA», её истории и руководстве, кодексе поведения сотрудников, правилах деловой переписки, а также правилах содержания рабочего места в чистоте.</a:t>
            </a:r>
          </a:p>
          <a:p>
            <a:r>
              <a:rPr lang="ru-RU" b="1" dirty="0">
                <a:solidFill>
                  <a:schemeClr val="tx1"/>
                </a:solidFill>
              </a:rPr>
              <a:t>Я изучил основы страхования:</a:t>
            </a:r>
          </a:p>
          <a:p>
            <a:r>
              <a:rPr lang="ru-RU" b="1" dirty="0">
                <a:solidFill>
                  <a:schemeClr val="tx1"/>
                </a:solidFill>
              </a:rPr>
              <a:t>- Познакомился со страховой терминологией и историей страхования в Республике Таджикистан.</a:t>
            </a:r>
          </a:p>
          <a:p>
            <a:r>
              <a:rPr lang="ru-RU" b="1" dirty="0">
                <a:solidFill>
                  <a:schemeClr val="tx1"/>
                </a:solidFill>
              </a:rPr>
              <a:t>- Изучил виды страхования: личное страхование, имущественное страхование, финансовое страхование жизни.</a:t>
            </a:r>
          </a:p>
          <a:p>
            <a:r>
              <a:rPr lang="ru-RU" b="1" dirty="0">
                <a:solidFill>
                  <a:schemeClr val="tx1"/>
                </a:solidFill>
              </a:rPr>
              <a:t>- Ознакомился с законодательством в области страхования (глава 5</a:t>
            </a:r>
            <a:r>
              <a:rPr lang="en-US" b="1" dirty="0">
                <a:solidFill>
                  <a:schemeClr val="tx1"/>
                </a:solidFill>
              </a:rPr>
              <a:t>3</a:t>
            </a:r>
            <a:r>
              <a:rPr lang="ru-RU" b="1" dirty="0">
                <a:solidFill>
                  <a:schemeClr val="tx1"/>
                </a:solidFill>
              </a:rPr>
              <a:t> часть 2 Гражданского кодекса Республики Таджикистан). Законы я изучал самостоятельно, а затем мы разбирали их на занятиях.</a:t>
            </a:r>
          </a:p>
          <a:p>
            <a:r>
              <a:rPr lang="ru-RU" b="1" dirty="0">
                <a:solidFill>
                  <a:schemeClr val="tx1"/>
                </a:solidFill>
              </a:rPr>
              <a:t>- Рассмотрел коробочные продукты: «Телохранитель», «Супер-семейка», «Супергерой», «Моби-хранитель», «Техно-хранитель», страхование для путешественников.</a:t>
            </a:r>
          </a:p>
          <a:p>
            <a:r>
              <a:rPr lang="ru-RU" b="1" dirty="0">
                <a:solidFill>
                  <a:schemeClr val="tx1"/>
                </a:solidFill>
              </a:rPr>
              <a:t>- Также ознакомился с основной идеей страхования жизни – возможностью одновременно накапливать деньги и быть застрахованным.</a:t>
            </a:r>
          </a:p>
        </p:txBody>
      </p:sp>
    </p:spTree>
    <p:extLst>
      <p:ext uri="{BB962C8B-B14F-4D97-AF65-F5344CB8AC3E}">
        <p14:creationId xmlns:p14="http://schemas.microsoft.com/office/powerpoint/2010/main" val="3300545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887990-EF04-4259-BD64-97BC4CC79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071" y="684306"/>
            <a:ext cx="8534401" cy="478200"/>
          </a:xfrm>
        </p:spPr>
        <p:txBody>
          <a:bodyPr>
            <a:normAutofit/>
          </a:bodyPr>
          <a:lstStyle/>
          <a:p>
            <a:r>
              <a:rPr lang="en-US" sz="1800" b="1" dirty="0"/>
              <a:t>2.</a:t>
            </a:r>
            <a:r>
              <a:rPr lang="ru-RU" sz="1800" b="1" dirty="0"/>
              <a:t>Написание тест-кейсов и проведение тестирования по ним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891FCF-61CB-4DC0-99F7-3EEB8C4D2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6071" y="1288012"/>
            <a:ext cx="10309410" cy="3633611"/>
          </a:xfrm>
        </p:spPr>
        <p:txBody>
          <a:bodyPr>
            <a:noAutofit/>
          </a:bodyPr>
          <a:lstStyle/>
          <a:p>
            <a:r>
              <a:rPr lang="ru-RU" sz="1500" b="1" dirty="0">
                <a:solidFill>
                  <a:schemeClr val="tx1"/>
                </a:solidFill>
              </a:rPr>
              <a:t>В рамках работы по тестированию было подготовлено и проведено тестирование по следующим тест-кейсам: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" Стандарт" SCI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Тестирование функциональности продукта " Стандарт" SCI, включая проверку логики расчета, отображения данных и корректного поведения интерфейса.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"Комфорт" SCI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Тестирование функциональности продукта "Комфорт" SCI, включая проверку логики расчета, отображения данных и корректного поведения интерфейса.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"Премиум" SCI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Проверка расширенного функционала продукта "Премиум" SCI, включая сценарии обработки исключительных случаев и </a:t>
            </a:r>
            <a:r>
              <a:rPr lang="ru-RU" sz="1500" b="1" dirty="0" err="1">
                <a:solidFill>
                  <a:schemeClr val="tx1"/>
                </a:solidFill>
              </a:rPr>
              <a:t>ретестов</a:t>
            </a:r>
            <a:r>
              <a:rPr lang="ru-RU" sz="1500" b="1" dirty="0">
                <a:solidFill>
                  <a:schemeClr val="tx1"/>
                </a:solidFill>
              </a:rPr>
              <a:t>.</a:t>
            </a:r>
          </a:p>
          <a:p>
            <a:r>
              <a:rPr lang="ru-RU" sz="1500" b="1" dirty="0" err="1">
                <a:solidFill>
                  <a:schemeClr val="tx1"/>
                </a:solidFill>
              </a:rPr>
              <a:t>Retest</a:t>
            </a:r>
            <a:r>
              <a:rPr lang="ru-RU" sz="1500" b="1" dirty="0">
                <a:solidFill>
                  <a:schemeClr val="tx1"/>
                </a:solidFill>
              </a:rPr>
              <a:t> калькулятора по ECI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Проведение </a:t>
            </a:r>
            <a:r>
              <a:rPr lang="ru-RU" sz="1500" b="1" dirty="0" err="1">
                <a:solidFill>
                  <a:schemeClr val="tx1"/>
                </a:solidFill>
              </a:rPr>
              <a:t>ретестов</a:t>
            </a:r>
            <a:r>
              <a:rPr lang="ru-RU" sz="1500" b="1" dirty="0">
                <a:solidFill>
                  <a:schemeClr val="tx1"/>
                </a:solidFill>
              </a:rPr>
              <a:t> калькулятора расчета ECI, проверка корректности расчетов и отображения результатов.</a:t>
            </a:r>
            <a:br>
              <a:rPr lang="ru-RU" sz="1500" b="1" dirty="0">
                <a:solidFill>
                  <a:schemeClr val="tx1"/>
                </a:solidFill>
              </a:rPr>
            </a:br>
            <a:endParaRPr lang="ru-RU" sz="15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849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DC1DD8A-6AE2-4C9B-A902-52826F7376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2071" y="953744"/>
            <a:ext cx="9992751" cy="5303620"/>
          </a:xfrm>
        </p:spPr>
        <p:txBody>
          <a:bodyPr>
            <a:noAutofit/>
          </a:bodyPr>
          <a:lstStyle/>
          <a:p>
            <a:r>
              <a:rPr lang="ru-RU" sz="1500" b="1" dirty="0">
                <a:solidFill>
                  <a:schemeClr val="tx1"/>
                </a:solidFill>
              </a:rPr>
              <a:t>Тест-кейсы по продукту "Всё включено" (бэк-фронт)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Написание и выполнение тест-кейсов для проверки работы продукта "Всё включено" на уровне бэкенда и </a:t>
            </a:r>
            <a:r>
              <a:rPr lang="ru-RU" sz="1500" b="1" dirty="0" err="1">
                <a:solidFill>
                  <a:schemeClr val="tx1"/>
                </a:solidFill>
              </a:rPr>
              <a:t>фронтенда</a:t>
            </a:r>
            <a:r>
              <a:rPr lang="ru-RU" sz="1500" b="1" dirty="0">
                <a:solidFill>
                  <a:schemeClr val="tx1"/>
                </a:solidFill>
              </a:rPr>
              <a:t>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Проверка логики обработки данных на сервере.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Проверка корректного отображения информации на клиентской стороне.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Тест-кейсы по продукту "Всё включено" (печатка)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Проверка функционала формирования и печати документов в продукте "Всё включено".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RETEST тест-кейсов БЭК RMT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Проведение </a:t>
            </a:r>
            <a:r>
              <a:rPr lang="ru-RU" sz="1500" b="1" dirty="0" err="1">
                <a:solidFill>
                  <a:schemeClr val="tx1"/>
                </a:solidFill>
              </a:rPr>
              <a:t>ретестов</a:t>
            </a:r>
            <a:r>
              <a:rPr lang="ru-RU" sz="1500" b="1" dirty="0">
                <a:solidFill>
                  <a:schemeClr val="tx1"/>
                </a:solidFill>
              </a:rPr>
              <a:t> по продукту БЭК RMT, включая проверку изменений после исправления багов.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Другие тест-кейсы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Написание и выполнение различных тест-кейсов по другим продуктам и модулям.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Подготовка отчетов о результатах тестирования.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Примечание: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Более подробную информацию по каждому тест-кейсу и результатам тестирования можно найти в соответствующем Excel-файле отчета.</a:t>
            </a:r>
          </a:p>
          <a:p>
            <a:endParaRPr lang="ru-RU" sz="15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953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0116AB-2575-49EB-B672-7CF373FD6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725" y="331694"/>
            <a:ext cx="10028612" cy="618565"/>
          </a:xfrm>
        </p:spPr>
        <p:txBody>
          <a:bodyPr>
            <a:normAutofit/>
          </a:bodyPr>
          <a:lstStyle/>
          <a:p>
            <a:r>
              <a:rPr lang="ru-RU" sz="1800" b="1" dirty="0"/>
              <a:t>Пример тест-кейса</a:t>
            </a:r>
            <a:r>
              <a:rPr lang="en-US" sz="1800" b="1" dirty="0"/>
              <a:t> </a:t>
            </a:r>
            <a:r>
              <a:rPr lang="ru-RU" sz="1800" b="1" dirty="0"/>
              <a:t>веб-сайта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41B17FC-89CC-42F7-B1DB-8710CAADF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494" y="1219200"/>
            <a:ext cx="11842506" cy="545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581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0116AB-2575-49EB-B672-7CF373FD6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725" y="331694"/>
            <a:ext cx="10028612" cy="618565"/>
          </a:xfrm>
        </p:spPr>
        <p:txBody>
          <a:bodyPr>
            <a:normAutofit/>
          </a:bodyPr>
          <a:lstStyle/>
          <a:p>
            <a:r>
              <a:rPr lang="ru-RU" sz="1800" b="1" dirty="0"/>
              <a:t>Пример тест-кейса по тестированию мобильного приложения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67A3BF8-1C4A-4DAE-8C4C-E07F5B692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64" y="1102657"/>
            <a:ext cx="11687419" cy="560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911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0116AB-2575-49EB-B672-7CF373FD6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725" y="224117"/>
            <a:ext cx="10028612" cy="618565"/>
          </a:xfrm>
        </p:spPr>
        <p:txBody>
          <a:bodyPr>
            <a:noAutofit/>
          </a:bodyPr>
          <a:lstStyle/>
          <a:p>
            <a:r>
              <a:rPr lang="ru-RU" sz="1800" b="1" dirty="0"/>
              <a:t>Пример  тест-кейса по продукту </a:t>
            </a:r>
            <a:r>
              <a:rPr lang="en-US" sz="1800" b="1" dirty="0"/>
              <a:t>RBA</a:t>
            </a:r>
            <a:r>
              <a:rPr lang="ru-RU" sz="1800" b="1" dirty="0"/>
              <a:t> оформление продукта для банковских партнеров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CE6B27C-3E6C-47DE-A635-883ABDD5A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380" y="950259"/>
            <a:ext cx="11636620" cy="579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958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DDE28F-8EF2-45A5-9284-D7A996898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5105" y="553570"/>
            <a:ext cx="4864941" cy="1026459"/>
          </a:xfrm>
        </p:spPr>
        <p:txBody>
          <a:bodyPr>
            <a:normAutofit/>
          </a:bodyPr>
          <a:lstStyle/>
          <a:p>
            <a:r>
              <a:rPr lang="en-US" sz="1800" b="1" dirty="0"/>
              <a:t>3.</a:t>
            </a:r>
            <a:r>
              <a:rPr lang="ru-RU" sz="1800" b="1" dirty="0"/>
              <a:t>Были выявлены следующие баги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E1B5A2D-F5B4-40F2-9B6A-BAFC10D76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4516" y="1710266"/>
            <a:ext cx="10817507" cy="4878791"/>
          </a:xfrm>
        </p:spPr>
        <p:txBody>
          <a:bodyPr>
            <a:noAutofit/>
          </a:bodyPr>
          <a:lstStyle/>
          <a:p>
            <a:r>
              <a:rPr lang="ru-RU" sz="1500" b="1" dirty="0">
                <a:solidFill>
                  <a:schemeClr val="tx1"/>
                </a:solidFill>
              </a:rPr>
              <a:t>В процессе тестирования были выявлены и задокументированы следующие баги: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500" b="1" dirty="0">
                <a:solidFill>
                  <a:schemeClr val="tx1"/>
                </a:solidFill>
              </a:rPr>
              <a:t>Поля "Свидетельство о регистрации" и "Номер шасси" не принимают буквенные значения.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500" b="1" dirty="0">
                <a:solidFill>
                  <a:schemeClr val="tx1"/>
                </a:solidFill>
              </a:rPr>
              <a:t>На сайте Bima.tj не удается нигде оставить заявку.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500" b="1" dirty="0">
                <a:solidFill>
                  <a:schemeClr val="tx1"/>
                </a:solidFill>
              </a:rPr>
              <a:t>Кнопка "Активировать" не </a:t>
            </a:r>
            <a:r>
              <a:rPr lang="ru-RU" sz="1500" b="1" dirty="0" err="1">
                <a:solidFill>
                  <a:schemeClr val="tx1"/>
                </a:solidFill>
              </a:rPr>
              <a:t>кликабельна</a:t>
            </a:r>
            <a:r>
              <a:rPr lang="ru-RU" sz="1500" b="1" dirty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500" b="1" dirty="0">
                <a:solidFill>
                  <a:schemeClr val="tx1"/>
                </a:solidFill>
              </a:rPr>
              <a:t>При нажатии кнопки "Подписать заявление" отображается ошибка (продукт RMT — транспорт в залоге).</a:t>
            </a:r>
          </a:p>
          <a:p>
            <a:r>
              <a:rPr lang="ru-RU" sz="1500" b="1" dirty="0">
                <a:solidFill>
                  <a:schemeClr val="tx1"/>
                </a:solidFill>
              </a:rPr>
              <a:t>Другие баги</a:t>
            </a:r>
            <a:br>
              <a:rPr lang="ru-RU" sz="1500" b="1" dirty="0">
                <a:solidFill>
                  <a:schemeClr val="tx1"/>
                </a:solidFill>
              </a:rPr>
            </a:br>
            <a:r>
              <a:rPr lang="ru-RU" sz="1500" b="1" dirty="0">
                <a:solidFill>
                  <a:schemeClr val="tx1"/>
                </a:solidFill>
              </a:rPr>
              <a:t>Также мной были выявлены другие баги в процессе тестирования, подробнее ознакомиться с ними можно в Excel-файле отчета о тестировании.</a:t>
            </a:r>
          </a:p>
          <a:p>
            <a:endParaRPr lang="ru-RU" sz="15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322428"/>
      </p:ext>
    </p:extLst>
  </p:cSld>
  <p:clrMapOvr>
    <a:masterClrMapping/>
  </p:clrMapOvr>
</p:sld>
</file>

<file path=ppt/theme/theme1.xml><?xml version="1.0" encoding="utf-8"?>
<a:theme xmlns:a="http://schemas.openxmlformats.org/drawingml/2006/main" name="Сектор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1646</TotalTime>
  <Words>1387</Words>
  <Application>Microsoft Office PowerPoint</Application>
  <PresentationFormat>Широкоэкранный</PresentationFormat>
  <Paragraphs>95</Paragraphs>
  <Slides>28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2" baseType="lpstr">
      <vt:lpstr>Arial</vt:lpstr>
      <vt:lpstr>Century Gothic</vt:lpstr>
      <vt:lpstr>Wingdings 3</vt:lpstr>
      <vt:lpstr>Сектор</vt:lpstr>
      <vt:lpstr>Выполнил:  Солихов Эхром толибович Стажер отдела разработки информационных систем</vt:lpstr>
      <vt:lpstr>Задачи на период испытательного срока:</vt:lpstr>
      <vt:lpstr>1.Обучение по страхованию</vt:lpstr>
      <vt:lpstr>2.Написание тест-кейсов и проведение тестирования по ним</vt:lpstr>
      <vt:lpstr>Презентация PowerPoint</vt:lpstr>
      <vt:lpstr>Пример тест-кейса веб-сайта</vt:lpstr>
      <vt:lpstr>Пример тест-кейса по тестированию мобильного приложения</vt:lpstr>
      <vt:lpstr>Пример  тест-кейса по продукту RBA оформление продукта для банковских партнеров</vt:lpstr>
      <vt:lpstr>3.Были выявлены следующие баги</vt:lpstr>
      <vt:lpstr>Пример  баг-репорта </vt:lpstr>
      <vt:lpstr>4.Изучение и описание бизнес процесса сервиса “Добровольного медицинского страхования” Организационная структура отдела:</vt:lpstr>
      <vt:lpstr>Изучение и описание бизнес процесса процесса сервиса “Добровольного медицинского страхования” Бизнес-процесс Взаимодействия клиента по QR:</vt:lpstr>
      <vt:lpstr> Бизнес-процесс обращение напрямую, если не обращался в ЛПУ-партнера:</vt:lpstr>
      <vt:lpstr> Бизнес-процесс Процесс взаимодействия  отдела сервиса ДМС и ЛПУ (групповые акты):</vt:lpstr>
      <vt:lpstr>4.1.Изучение и описание бизнес процесса Отдела по урегулированию претензий   Организационная структура отдела:</vt:lpstr>
      <vt:lpstr>Блок-схема процесса согласования</vt:lpstr>
      <vt:lpstr>Блок-схема по взаимодействии клиента с отделом ОУП до получения оплаты </vt:lpstr>
      <vt:lpstr>5.Изучение Jira/Confluence</vt:lpstr>
      <vt:lpstr>Пример как создать баг-репорт</vt:lpstr>
      <vt:lpstr>Пример как посмотреть документацию</vt:lpstr>
      <vt:lpstr>6.Дополнительные задачи, выполненные в процессе работы</vt:lpstr>
      <vt:lpstr>Презентация PowerPoint</vt:lpstr>
      <vt:lpstr>Примеры доп-задач</vt:lpstr>
      <vt:lpstr>Примеры доп-задач</vt:lpstr>
      <vt:lpstr>Примеры доп-задач</vt:lpstr>
      <vt:lpstr>Примеры доп-задач</vt:lpstr>
      <vt:lpstr>7.Предложения по развитию компании "Bima" 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Ekhrom Solikhov</dc:creator>
  <cp:lastModifiedBy>Ekhrom Solikhov</cp:lastModifiedBy>
  <cp:revision>33</cp:revision>
  <dcterms:created xsi:type="dcterms:W3CDTF">2025-01-07T08:47:07Z</dcterms:created>
  <dcterms:modified xsi:type="dcterms:W3CDTF">2025-02-12T06:00:08Z</dcterms:modified>
</cp:coreProperties>
</file>

<file path=docProps/thumbnail.jpeg>
</file>